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Правоохранительные органы</c:v>
                </c:pt>
                <c:pt idx="1">
                  <c:v>Работники медицины</c:v>
                </c:pt>
                <c:pt idx="2">
                  <c:v>Работники сферы образования</c:v>
                </c:pt>
                <c:pt idx="3">
                  <c:v>Муниципальные служащие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20</c:v>
                </c:pt>
                <c:pt idx="2">
                  <c:v>11.5</c:v>
                </c:pt>
                <c:pt idx="3">
                  <c:v>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CA50445-E370-44E3-BB0C-6554EAF8E12C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245B4DD-85A5-444A-B56E-579F61FE7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Презентация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Автор: </a:t>
            </a:r>
            <a:r>
              <a:rPr lang="ru-RU" sz="1400" dirty="0" smtClean="0"/>
              <a:t>заместитель директора </a:t>
            </a:r>
            <a:r>
              <a:rPr lang="ru-RU" sz="1400" dirty="0" err="1" smtClean="0"/>
              <a:t>Гаусон</a:t>
            </a:r>
            <a:r>
              <a:rPr lang="ru-RU" sz="1400" dirty="0" smtClean="0"/>
              <a:t> </a:t>
            </a:r>
            <a:r>
              <a:rPr lang="ru-RU" sz="1400" dirty="0" err="1" smtClean="0"/>
              <a:t>ро</a:t>
            </a:r>
            <a:r>
              <a:rPr lang="ru-RU" sz="1400" dirty="0" smtClean="0"/>
              <a:t> «Маякинский пни» </a:t>
            </a:r>
          </a:p>
          <a:p>
            <a:r>
              <a:rPr lang="ru-RU" i="1" dirty="0" smtClean="0">
                <a:latin typeface="Century Gothic" pitchFamily="34" charset="0"/>
              </a:rPr>
              <a:t>Хильченко Алексей Николаевич</a:t>
            </a:r>
            <a:endParaRPr lang="ru-RU" i="1" dirty="0">
              <a:latin typeface="Century Gothic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262314"/>
          </a:xfrm>
        </p:spPr>
        <p:txBody>
          <a:bodyPr>
            <a:noAutofit/>
          </a:bodyPr>
          <a:lstStyle/>
          <a:p>
            <a:r>
              <a:rPr lang="ru-RU" sz="4500" dirty="0" smtClean="0"/>
              <a:t>Личность коррупционера. Коррупционер и </a:t>
            </a:r>
            <a:r>
              <a:rPr lang="ru-RU" sz="4500" dirty="0" err="1" smtClean="0"/>
              <a:t>корруптера</a:t>
            </a:r>
            <a:r>
              <a:rPr lang="ru-RU" sz="4500" dirty="0" smtClean="0"/>
              <a:t> как две стороны коррупционной сделки.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значительной части людей, занимающих какие-либо государственные должности, интересен сам процесс реализации власти - не власть, не деньги, а именно сам процесс.</a:t>
            </a:r>
            <a:endParaRPr lang="en-US" dirty="0" smtClean="0"/>
          </a:p>
          <a:p>
            <a:r>
              <a:rPr lang="ru-RU" dirty="0" smtClean="0"/>
              <a:t> Кстати, изложенное подтверждается и тем, что многие представители исполнительной власти (не только в нашей стране, но и за рубежом) - люди довольно состоятельные.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ррупция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3" y="146425"/>
            <a:ext cx="8836696" cy="6497285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Коррупционер и </a:t>
            </a:r>
            <a:r>
              <a:rPr lang="ru-RU" sz="3600" dirty="0" err="1" smtClean="0"/>
              <a:t>корруптера</a:t>
            </a:r>
            <a:r>
              <a:rPr lang="ru-RU" sz="3600" dirty="0" smtClean="0"/>
              <a:t> как две стороны коррупционной сделки.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cap="all" dirty="0" smtClean="0"/>
              <a:t>КОРРУПТЕР</a:t>
            </a:r>
          </a:p>
          <a:p>
            <a:r>
              <a:rPr lang="ru-RU" dirty="0" smtClean="0"/>
              <a:t>это частное или юридическое лицо, пользующееся за вознаграждение полномочиями, услугами, связями или положением государственного или муниципального служащего, лица, выполняющего управленческие функции в коммерческой или иной организации для достижения личных, узкогрупповых или корпоративных целей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Мотивы </a:t>
            </a:r>
            <a:r>
              <a:rPr lang="ru-RU" b="1" dirty="0" err="1" smtClean="0"/>
              <a:t>корруптеров</a:t>
            </a:r>
            <a:r>
              <a:rPr lang="ru-RU" dirty="0" smtClean="0"/>
              <a:t>, т. е. клиентов, прибегающих к коррупции для решения своих проблем, также многообразны и их можно свести к следующим мотивам:</a:t>
            </a:r>
          </a:p>
          <a:p>
            <a:r>
              <a:rPr lang="ru-RU" dirty="0" smtClean="0"/>
              <a:t>1) Достижение. Мотивация клиента направлена на достижение каких-либо благ или преимуществ. Например, получение выгодного заказа, поступление в высшее учебное заведение, незаконное или внеочередное получение квартиры.</a:t>
            </a:r>
          </a:p>
          <a:p>
            <a:r>
              <a:rPr lang="ru-RU" dirty="0" smtClean="0"/>
              <a:t>2) Избегание. Действия </a:t>
            </a:r>
            <a:r>
              <a:rPr lang="ru-RU" dirty="0" err="1" smtClean="0"/>
              <a:t>корруптера-клиента</a:t>
            </a:r>
            <a:r>
              <a:rPr lang="ru-RU" dirty="0" smtClean="0"/>
              <a:t> могут быть направлены на предотвращение ущерба, сопряженного с налогообложением, с уклонением от предусмотренных законом санкций (уголовное или административное преследование), избавлением от обременений (служба в армии).</a:t>
            </a:r>
          </a:p>
          <a:p>
            <a:r>
              <a:rPr lang="ru-RU" dirty="0" smtClean="0"/>
              <a:t>3) Конкуренция. Действия клиента в данном случае направлены на причинение ущерба третьему лицу. Например, покупаются услуги правоохранительных органов для создания проблем конкуренту по бизнесу.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точки зрения активности сторон в механизме коррупционного поведения можно выделить следующие </a:t>
            </a:r>
            <a:r>
              <a:rPr lang="ru-RU" b="1" dirty="0" smtClean="0"/>
              <a:t>виды коррупционных взаимодействий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Активной сторон является коррупционер-агент</a:t>
            </a:r>
            <a:r>
              <a:rPr lang="ru-RU" dirty="0" smtClean="0"/>
              <a:t>. Например, он может искусственно создавать условия, подталкивающие клиента к необходимости коррупционной сделки.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Активной стороной может являться </a:t>
            </a:r>
            <a:r>
              <a:rPr lang="ru-RU" i="1" dirty="0" err="1" smtClean="0"/>
              <a:t>корруптер-клиент</a:t>
            </a:r>
            <a:r>
              <a:rPr lang="ru-RU" dirty="0" smtClean="0"/>
              <a:t>. В данном случае для решения своих проблем он предлагает совершить коррупционную сделку коррупционеру-агенту.</a:t>
            </a:r>
          </a:p>
          <a:p>
            <a:r>
              <a:rPr lang="ru-RU" dirty="0" smtClean="0"/>
              <a:t>- </a:t>
            </a:r>
            <a:r>
              <a:rPr lang="ru-RU" i="1" dirty="0" smtClean="0"/>
              <a:t>Обе стороны заинтересованы в том, чтобы заключить коррупционную сделку</a:t>
            </a:r>
            <a:r>
              <a:rPr lang="ru-RU" dirty="0" smtClean="0"/>
              <a:t>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zhk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22066"/>
            <a:ext cx="9144000" cy="65943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икакое </a:t>
            </a:r>
            <a:r>
              <a:rPr lang="ru-RU" dirty="0" smtClean="0"/>
              <a:t>повышение материального поощрения работников государственных структур, осуществляющих исполнительную и организационно-распорядительную деятельность, не может служить надежной гарантией от коррупции, если у них отсутствует государственно-патриотический и высокопрофессиональный психологический "стержень", внутренне препятствующий поддаваться всевозможным соблазнам и искушениям на уровне сугубо индивидуального сознания.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166"/>
            <a:ext cx="8503920" cy="574188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"Корыстная направленность - главный </a:t>
            </a:r>
            <a:r>
              <a:rPr lang="ru-RU" dirty="0" err="1" smtClean="0"/>
              <a:t>типообразующий</a:t>
            </a:r>
            <a:r>
              <a:rPr lang="ru-RU" dirty="0" smtClean="0"/>
              <a:t> признак коррупционных преступлений. </a:t>
            </a:r>
            <a:endParaRPr lang="ru-RU" dirty="0" smtClean="0"/>
          </a:p>
          <a:p>
            <a:r>
              <a:rPr lang="ru-RU" dirty="0" smtClean="0"/>
              <a:t>Противоправность </a:t>
            </a:r>
            <a:r>
              <a:rPr lang="ru-RU" dirty="0" smtClean="0"/>
              <a:t>совершаемых действий хорошо осознается.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smtClean="0"/>
              <a:t>Мотивация преступного поведения формируется постепенно: от мелких услуг до взяток крупного размера. </a:t>
            </a:r>
            <a:endParaRPr lang="ru-RU" dirty="0" smtClean="0"/>
          </a:p>
          <a:p>
            <a:r>
              <a:rPr lang="ru-RU" dirty="0" smtClean="0"/>
              <a:t>Коррупционеры </a:t>
            </a:r>
            <a:r>
              <a:rPr lang="ru-RU" dirty="0" smtClean="0"/>
              <a:t>как бы получает двойную зарплату: от государства за выполнение своих служебных обязанностей и от гражданина, вынужденного обращаться в государственные органы по разным причинам: бесплатного обучения или лечения, успешной сдачи экзаменационной сессии, бесплатного жилища, охраны имущества и личной безопасности и т.д.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smtClean="0"/>
              <a:t>это находится исключительно в руках государства и его чиновников, которые за низкую зарплату отказываются честно служить государству и требуют от его граждан дополнительной оплаты соответственно оказываемым услугам.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239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984" y="285728"/>
            <a:ext cx="8848108" cy="6368647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личности коррупционера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Существует несколько принципиальных положений, которые нужно принимать во внимание, анализируя проблему психологии коррупционера. Под коррупционером понимается физическое лицо, незаконно использующее свое должностное положение вопреки законным интересам общества и государства, в целях получения выгоды в виде имущества или услуг имущественного характера, иных имущественных прав для себя или для третьих лиц, либо незаконное предоставление такой выгоды указанному лицу другими физическими лицами. О противодействии коррупции: Федеральный закон от 25дек. 2008 г. Принят </a:t>
            </a:r>
            <a:r>
              <a:rPr lang="ru-RU" dirty="0" err="1" smtClean="0"/>
              <a:t>Гос</a:t>
            </a:r>
            <a:r>
              <a:rPr lang="ru-RU" dirty="0" smtClean="0"/>
              <a:t>. Думой </a:t>
            </a:r>
            <a:r>
              <a:rPr lang="ru-RU" dirty="0" err="1" smtClean="0"/>
              <a:t>Федер</a:t>
            </a:r>
            <a:r>
              <a:rPr lang="ru-RU" dirty="0" smtClean="0"/>
              <a:t>. Собр. Рос. Федерации 19 дек. 2008 г.: одобрен Советом Федерации </a:t>
            </a:r>
            <a:r>
              <a:rPr lang="ru-RU" dirty="0" err="1" smtClean="0"/>
              <a:t>Федер</a:t>
            </a:r>
            <a:r>
              <a:rPr lang="ru-RU" dirty="0" smtClean="0"/>
              <a:t>. Собр. Рос. Федерации 22 дек. 2008 г.: в ред. </a:t>
            </a:r>
            <a:r>
              <a:rPr lang="ru-RU" dirty="0" err="1" smtClean="0"/>
              <a:t>Федер</a:t>
            </a:r>
            <a:r>
              <a:rPr lang="ru-RU" dirty="0" smtClean="0"/>
              <a:t>. закона от 28 дек. 2013 г. № 396-ФЗ // Собр. законодательства Рос. Федерации. -- 2008. -- № 52. -- Ст. 6228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Личные качества</a:t>
            </a:r>
            <a:endParaRPr lang="ru-RU" dirty="0"/>
          </a:p>
        </p:txBody>
      </p:sp>
      <p:pic>
        <p:nvPicPr>
          <p:cNvPr id="4" name="Содержимое 3" descr="og_og_145332969525948567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21003" y="1500174"/>
            <a:ext cx="8736367" cy="4572032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Общими качествами являются, в первую очередь негативное отношение к закону и жажда наживы, пренебрежение к моральным и нравственным нормам, игнорирование таких негативных последствий, как дискредитация деятельности государственного аппарата, разложение подчиненных, подрыв принципа социальной справедливости. </a:t>
            </a:r>
            <a:r>
              <a:rPr lang="ru-RU" sz="2400" b="1" dirty="0">
                <a:solidFill>
                  <a:srgbClr val="002060"/>
                </a:solidFill>
              </a:rPr>
              <a:t>Психологические</a:t>
            </a:r>
            <a:r>
              <a:rPr lang="ru-RU" sz="2400" dirty="0">
                <a:solidFill>
                  <a:srgbClr val="002060"/>
                </a:solidFill>
              </a:rPr>
              <a:t> особенности индивидуума, способствующие совершению коррупционных правонарушений, могут проявляться в следующем: создаются определенный стиль поведения, характеризующийся настойчивым стремлением к достижению цели, любыми попытками найти ситуацию возможного «обогащения», неумением или нежеланием найти правильное решение.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85728"/>
            <a:ext cx="8503920" cy="6072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Личность коррупционера существенным образом отличается от личности других преступников. </a:t>
            </a:r>
          </a:p>
          <a:p>
            <a:pPr algn="just"/>
            <a:r>
              <a:rPr lang="ru-RU" dirty="0" smtClean="0"/>
              <a:t>В большинстве своем это люди семейные, хорошие работники (многие из них имеют блестящий послужной список и отличаются исключительными деловыми качествами и высоким уровнем работоспособности), имеющие высшее образование (часто не одно). </a:t>
            </a:r>
          </a:p>
          <a:p>
            <a:pPr algn="just"/>
            <a:r>
              <a:rPr lang="ru-RU" dirty="0" smtClean="0"/>
              <a:t>В возрастном отношении это также люди с устоявшейся психикой и мировоззрением. </a:t>
            </a:r>
          </a:p>
          <a:p>
            <a:pPr algn="just"/>
            <a:r>
              <a:rPr lang="ru-RU" dirty="0" smtClean="0"/>
              <a:t>Также значительная часть коррупционеров, как это ни парадоксально звучит, - люди с высоким материальным достатком. </a:t>
            </a:r>
          </a:p>
          <a:p>
            <a:pPr algn="just"/>
            <a:r>
              <a:rPr lang="ru-RU" dirty="0" smtClean="0"/>
              <a:t>Нет никаких оснований упрекать большинство из них и в непатриотичном отношении к своей стране. </a:t>
            </a:r>
          </a:p>
          <a:p>
            <a:pPr algn="just"/>
            <a:r>
              <a:rPr lang="ru-RU" dirty="0" smtClean="0"/>
              <a:t>Иными словами, можно смело утверждать, что изучение личности коррупционера лежит скорее в области социальной и юридической психологии, нежели в рамках обычных общих подходов к личности преступника.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случаев совершения преступления, %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71810"/>
            <a:ext cx="7858180" cy="35671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357166"/>
            <a:ext cx="8503920" cy="3500462"/>
          </a:xfrm>
        </p:spPr>
        <p:txBody>
          <a:bodyPr/>
          <a:lstStyle/>
          <a:p>
            <a:pPr algn="just"/>
            <a:r>
              <a:rPr lang="ru-RU" dirty="0" smtClean="0"/>
              <a:t>Нельзя не учитывать и то, что коррумпированные лица обладают не только государственными способностями и профессиональными знаниями, но и определенным криминальным опытом; сами могут проявлять инициативу, выполняя те или иные действия (бездействия) в интересах подкупивших их лиц.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rrupter_305825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285720" y="285728"/>
            <a:ext cx="8657978" cy="6112532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Коррупционеров трудно выявить еще и потому, что уголовной ответственности подлежат как они сами, так и лица, их подкупившие. И те, и другие заинтересованы сохранять свою преступную деятельность в тайне, оказывая противодействие расследованию в самых различных формах. Обе стороны стараются действовать без очевидцев, принимают меры к сокрытию и уничтожению следов преступления, прибегают в случае возбуждения уголовного дела к фальсификации доказательств, подкупают или запугивают соучастников и свидетелей преступления, а в последнее время и лиц, производящих расследование и изобличение виновных.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6-06-24_17-43-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066505" cy="657227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</p:spPr>
        <p:txBody>
          <a:bodyPr/>
          <a:lstStyle/>
          <a:p>
            <a:r>
              <a:rPr lang="ru-RU" dirty="0" smtClean="0"/>
              <a:t>Следует также иметь в виду, что коррумпированные должностные лица оказывают противодействие правоохранительным органам путем использования личных связей в государственных учреждениях. </a:t>
            </a:r>
            <a:endParaRPr lang="en-US" dirty="0" smtClean="0"/>
          </a:p>
          <a:p>
            <a:r>
              <a:rPr lang="ru-RU" dirty="0" smtClean="0"/>
              <a:t>Следовательно, личность коррупционера, занимающего достаточно высокий государственный уровень, во многом остается неизученной.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93</TotalTime>
  <Words>845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Личность коррупционера. Коррупционер и корруптера как две стороны коррупционной сделки.</vt:lpstr>
      <vt:lpstr>Характеристика личности коррупционера</vt:lpstr>
      <vt:lpstr>Личные качества</vt:lpstr>
      <vt:lpstr>Слайд 4</vt:lpstr>
      <vt:lpstr>Количество случаев совершения преступления, %</vt:lpstr>
      <vt:lpstr>Слайд 6</vt:lpstr>
      <vt:lpstr>Слайд 7</vt:lpstr>
      <vt:lpstr>Слайд 8</vt:lpstr>
      <vt:lpstr>Слайд 9</vt:lpstr>
      <vt:lpstr>Слайд 10</vt:lpstr>
      <vt:lpstr>Слайд 11</vt:lpstr>
      <vt:lpstr>Коррупционер и корруптера как две стороны коррупционной сделки.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коррупционера. Коррупционер и корруптера как две стороны коррупционной сделки.</dc:title>
  <dc:creator>user</dc:creator>
  <cp:lastModifiedBy>user</cp:lastModifiedBy>
  <cp:revision>10</cp:revision>
  <dcterms:created xsi:type="dcterms:W3CDTF">2018-12-12T06:32:43Z</dcterms:created>
  <dcterms:modified xsi:type="dcterms:W3CDTF">2018-12-12T08:10:13Z</dcterms:modified>
</cp:coreProperties>
</file>