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95F9CD-227C-43A1-B774-64E4096B0D2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09F957-0C01-4CE0-A8F2-8D6D19376ED7}">
      <dgm:prSet phldrT="[Текст]" custT="1"/>
      <dgm:spPr/>
      <dgm:t>
        <a:bodyPr/>
        <a:lstStyle/>
        <a:p>
          <a:r>
            <a:rPr lang="ru-RU" sz="1600" dirty="0" smtClean="0"/>
            <a:t>Невыполнение или ненадлежащее выполнение должностных обязанностей</a:t>
          </a:r>
          <a:endParaRPr lang="ru-RU" sz="1600" dirty="0"/>
        </a:p>
      </dgm:t>
    </dgm:pt>
    <dgm:pt modelId="{85BBDC1F-7E3B-4EC9-B5C2-8121300D3283}" type="parTrans" cxnId="{29D4171A-F77C-4C05-BD48-3B862EEFBD9E}">
      <dgm:prSet/>
      <dgm:spPr/>
      <dgm:t>
        <a:bodyPr/>
        <a:lstStyle/>
        <a:p>
          <a:endParaRPr lang="ru-RU"/>
        </a:p>
      </dgm:t>
    </dgm:pt>
    <dgm:pt modelId="{6DB3A1D7-0DD8-43A6-9C93-2D85E3801606}" type="sibTrans" cxnId="{29D4171A-F77C-4C05-BD48-3B862EEFBD9E}">
      <dgm:prSet/>
      <dgm:spPr/>
      <dgm:t>
        <a:bodyPr/>
        <a:lstStyle/>
        <a:p>
          <a:endParaRPr lang="ru-RU"/>
        </a:p>
      </dgm:t>
    </dgm:pt>
    <dgm:pt modelId="{1F6BD1B3-FAEF-499F-AF90-F67CB4E6D70A}">
      <dgm:prSet phldrT="[Текст]" custT="1"/>
      <dgm:spPr/>
      <dgm:t>
        <a:bodyPr/>
        <a:lstStyle/>
        <a:p>
          <a:r>
            <a:rPr lang="ru-RU" sz="1600" dirty="0" smtClean="0"/>
            <a:t>Несоблюдение служебной и организационной дисциплины</a:t>
          </a:r>
          <a:endParaRPr lang="ru-RU" sz="1600" dirty="0"/>
        </a:p>
      </dgm:t>
    </dgm:pt>
    <dgm:pt modelId="{7D87423F-5984-4083-80F1-43F7CAD3D5A2}" type="parTrans" cxnId="{D73997DC-C7D7-4673-9823-DAA8173B633A}">
      <dgm:prSet/>
      <dgm:spPr/>
      <dgm:t>
        <a:bodyPr/>
        <a:lstStyle/>
        <a:p>
          <a:endParaRPr lang="ru-RU"/>
        </a:p>
      </dgm:t>
    </dgm:pt>
    <dgm:pt modelId="{70921E95-B3D8-4709-92A9-E5A69BE975CC}" type="sibTrans" cxnId="{D73997DC-C7D7-4673-9823-DAA8173B633A}">
      <dgm:prSet/>
      <dgm:spPr/>
      <dgm:t>
        <a:bodyPr/>
        <a:lstStyle/>
        <a:p>
          <a:endParaRPr lang="ru-RU"/>
        </a:p>
      </dgm:t>
    </dgm:pt>
    <dgm:pt modelId="{9A20BE96-0D09-4C0F-AF2C-80845AD3EF54}">
      <dgm:prSet phldrT="[Текст]" custT="1"/>
      <dgm:spPr/>
      <dgm:t>
        <a:bodyPr/>
        <a:lstStyle/>
        <a:p>
          <a:r>
            <a:rPr lang="ru-RU" sz="1600" dirty="0" smtClean="0"/>
            <a:t>Дискриминация и неодинаковое вознаграждение при выполнении равного объема служебных обязанностей</a:t>
          </a:r>
          <a:endParaRPr lang="ru-RU" sz="1600" dirty="0"/>
        </a:p>
      </dgm:t>
    </dgm:pt>
    <dgm:pt modelId="{186C3552-D728-4027-95A2-F9185ECF0523}" type="parTrans" cxnId="{9A3ED816-7488-4285-90EC-8C072EF6F44C}">
      <dgm:prSet/>
      <dgm:spPr/>
      <dgm:t>
        <a:bodyPr/>
        <a:lstStyle/>
        <a:p>
          <a:endParaRPr lang="ru-RU"/>
        </a:p>
      </dgm:t>
    </dgm:pt>
    <dgm:pt modelId="{AF19854F-DD02-4E0D-9BA4-B0A6992F257C}" type="sibTrans" cxnId="{9A3ED816-7488-4285-90EC-8C072EF6F44C}">
      <dgm:prSet/>
      <dgm:spPr/>
      <dgm:t>
        <a:bodyPr/>
        <a:lstStyle/>
        <a:p>
          <a:endParaRPr lang="ru-RU"/>
        </a:p>
      </dgm:t>
    </dgm:pt>
    <dgm:pt modelId="{2EE5CE18-D36A-4EB3-A41B-9AA390AC3BB3}">
      <dgm:prSet phldrT="[Текст]" custT="1"/>
      <dgm:spPr/>
      <dgm:t>
        <a:bodyPr/>
        <a:lstStyle/>
        <a:p>
          <a:r>
            <a:rPr lang="ru-RU" sz="1600" dirty="0" smtClean="0"/>
            <a:t>Необъективность и неэффективность системы оплаты труда</a:t>
          </a:r>
          <a:endParaRPr lang="ru-RU" sz="1600" dirty="0"/>
        </a:p>
      </dgm:t>
    </dgm:pt>
    <dgm:pt modelId="{697FAB71-8202-48D2-BF0D-F8B3152A5FF9}" type="parTrans" cxnId="{A47052E4-D2AB-4753-ABE2-3F39B517CB79}">
      <dgm:prSet/>
      <dgm:spPr/>
      <dgm:t>
        <a:bodyPr/>
        <a:lstStyle/>
        <a:p>
          <a:endParaRPr lang="ru-RU"/>
        </a:p>
      </dgm:t>
    </dgm:pt>
    <dgm:pt modelId="{74D741C9-5A0E-4CC9-9466-D66D234DB2A9}" type="sibTrans" cxnId="{A47052E4-D2AB-4753-ABE2-3F39B517CB79}">
      <dgm:prSet/>
      <dgm:spPr/>
      <dgm:t>
        <a:bodyPr/>
        <a:lstStyle/>
        <a:p>
          <a:endParaRPr lang="ru-RU"/>
        </a:p>
      </dgm:t>
    </dgm:pt>
    <dgm:pt modelId="{EBEF40FF-6D33-44BC-ADAE-7E43729EE55D}">
      <dgm:prSet phldrT="[Текст]" custT="1"/>
      <dgm:spPr/>
      <dgm:t>
        <a:bodyPr/>
        <a:lstStyle/>
        <a:p>
          <a:r>
            <a:rPr lang="ru-RU" sz="1600" dirty="0" smtClean="0"/>
            <a:t>Отсутствие критериев, позволяющих выявить ситуацию возникшего или предполагаемого конфликта интересов</a:t>
          </a:r>
          <a:endParaRPr lang="ru-RU" sz="1600" dirty="0"/>
        </a:p>
      </dgm:t>
    </dgm:pt>
    <dgm:pt modelId="{0CDA3906-7A8E-4113-B3DB-F1E4CDD311AD}" type="parTrans" cxnId="{36F0522B-DE6F-469D-A970-42D1D5CDB2CD}">
      <dgm:prSet/>
      <dgm:spPr/>
      <dgm:t>
        <a:bodyPr/>
        <a:lstStyle/>
        <a:p>
          <a:endParaRPr lang="ru-RU"/>
        </a:p>
      </dgm:t>
    </dgm:pt>
    <dgm:pt modelId="{6699C09D-47FA-476D-9A8B-AA906C3569D2}" type="sibTrans" cxnId="{36F0522B-DE6F-469D-A970-42D1D5CDB2CD}">
      <dgm:prSet/>
      <dgm:spPr/>
      <dgm:t>
        <a:bodyPr/>
        <a:lstStyle/>
        <a:p>
          <a:endParaRPr lang="ru-RU"/>
        </a:p>
      </dgm:t>
    </dgm:pt>
    <dgm:pt modelId="{9658BE7D-3A8F-4524-B59F-D0DA70D583FD}" type="pres">
      <dgm:prSet presAssocID="{1D95F9CD-227C-43A1-B774-64E4096B0D2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0D2FCC-3D17-44A8-B30B-0FFF5E8141E9}" type="pres">
      <dgm:prSet presAssocID="{4709F957-0C01-4CE0-A8F2-8D6D19376ED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9A392-D68E-48CC-910D-4C0B7B2C8101}" type="pres">
      <dgm:prSet presAssocID="{6DB3A1D7-0DD8-43A6-9C93-2D85E3801606}" presName="sibTrans" presStyleCnt="0"/>
      <dgm:spPr/>
    </dgm:pt>
    <dgm:pt modelId="{6795BBA2-57CA-4B5A-9D01-1BEFEF148B8E}" type="pres">
      <dgm:prSet presAssocID="{1F6BD1B3-FAEF-499F-AF90-F67CB4E6D70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1CBD55-C996-47C7-AB9E-7A3D05B5702C}" type="pres">
      <dgm:prSet presAssocID="{70921E95-B3D8-4709-92A9-E5A69BE975CC}" presName="sibTrans" presStyleCnt="0"/>
      <dgm:spPr/>
    </dgm:pt>
    <dgm:pt modelId="{2C37A8BA-50AD-4EB7-B8EC-1E8F1EFBD98E}" type="pres">
      <dgm:prSet presAssocID="{9A20BE96-0D09-4C0F-AF2C-80845AD3EF5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F368D3-DA77-42B8-B1CC-B98F24DF2155}" type="pres">
      <dgm:prSet presAssocID="{AF19854F-DD02-4E0D-9BA4-B0A6992F257C}" presName="sibTrans" presStyleCnt="0"/>
      <dgm:spPr/>
    </dgm:pt>
    <dgm:pt modelId="{A707193F-F665-46AF-9304-48C367B21633}" type="pres">
      <dgm:prSet presAssocID="{2EE5CE18-D36A-4EB3-A41B-9AA390AC3BB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3636D-C792-400A-999E-99B6F0E68AFD}" type="pres">
      <dgm:prSet presAssocID="{74D741C9-5A0E-4CC9-9466-D66D234DB2A9}" presName="sibTrans" presStyleCnt="0"/>
      <dgm:spPr/>
    </dgm:pt>
    <dgm:pt modelId="{5114B941-2B00-4D02-B83D-4CF70E9D62CA}" type="pres">
      <dgm:prSet presAssocID="{EBEF40FF-6D33-44BC-ADAE-7E43729EE55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3ED816-7488-4285-90EC-8C072EF6F44C}" srcId="{1D95F9CD-227C-43A1-B774-64E4096B0D2E}" destId="{9A20BE96-0D09-4C0F-AF2C-80845AD3EF54}" srcOrd="2" destOrd="0" parTransId="{186C3552-D728-4027-95A2-F9185ECF0523}" sibTransId="{AF19854F-DD02-4E0D-9BA4-B0A6992F257C}"/>
    <dgm:cxn modelId="{29D4171A-F77C-4C05-BD48-3B862EEFBD9E}" srcId="{1D95F9CD-227C-43A1-B774-64E4096B0D2E}" destId="{4709F957-0C01-4CE0-A8F2-8D6D19376ED7}" srcOrd="0" destOrd="0" parTransId="{85BBDC1F-7E3B-4EC9-B5C2-8121300D3283}" sibTransId="{6DB3A1D7-0DD8-43A6-9C93-2D85E3801606}"/>
    <dgm:cxn modelId="{F657CF25-EC19-4EE7-81C2-4D2BB88788B7}" type="presOf" srcId="{1F6BD1B3-FAEF-499F-AF90-F67CB4E6D70A}" destId="{6795BBA2-57CA-4B5A-9D01-1BEFEF148B8E}" srcOrd="0" destOrd="0" presId="urn:microsoft.com/office/officeart/2005/8/layout/default"/>
    <dgm:cxn modelId="{907C25B9-759A-4094-A86A-382FBCDE2159}" type="presOf" srcId="{EBEF40FF-6D33-44BC-ADAE-7E43729EE55D}" destId="{5114B941-2B00-4D02-B83D-4CF70E9D62CA}" srcOrd="0" destOrd="0" presId="urn:microsoft.com/office/officeart/2005/8/layout/default"/>
    <dgm:cxn modelId="{0E8B2683-7409-4010-97B4-78A15CFA0A62}" type="presOf" srcId="{2EE5CE18-D36A-4EB3-A41B-9AA390AC3BB3}" destId="{A707193F-F665-46AF-9304-48C367B21633}" srcOrd="0" destOrd="0" presId="urn:microsoft.com/office/officeart/2005/8/layout/default"/>
    <dgm:cxn modelId="{88B60C05-07E8-4741-B203-FB07E59A5A87}" type="presOf" srcId="{4709F957-0C01-4CE0-A8F2-8D6D19376ED7}" destId="{060D2FCC-3D17-44A8-B30B-0FFF5E8141E9}" srcOrd="0" destOrd="0" presId="urn:microsoft.com/office/officeart/2005/8/layout/default"/>
    <dgm:cxn modelId="{36F0522B-DE6F-469D-A970-42D1D5CDB2CD}" srcId="{1D95F9CD-227C-43A1-B774-64E4096B0D2E}" destId="{EBEF40FF-6D33-44BC-ADAE-7E43729EE55D}" srcOrd="4" destOrd="0" parTransId="{0CDA3906-7A8E-4113-B3DB-F1E4CDD311AD}" sibTransId="{6699C09D-47FA-476D-9A8B-AA906C3569D2}"/>
    <dgm:cxn modelId="{4943E2C4-F464-4013-8FAF-1801841528FB}" type="presOf" srcId="{9A20BE96-0D09-4C0F-AF2C-80845AD3EF54}" destId="{2C37A8BA-50AD-4EB7-B8EC-1E8F1EFBD98E}" srcOrd="0" destOrd="0" presId="urn:microsoft.com/office/officeart/2005/8/layout/default"/>
    <dgm:cxn modelId="{2FE001B7-4D0B-4189-A2B2-464C2BA3D0C5}" type="presOf" srcId="{1D95F9CD-227C-43A1-B774-64E4096B0D2E}" destId="{9658BE7D-3A8F-4524-B59F-D0DA70D583FD}" srcOrd="0" destOrd="0" presId="urn:microsoft.com/office/officeart/2005/8/layout/default"/>
    <dgm:cxn modelId="{D73997DC-C7D7-4673-9823-DAA8173B633A}" srcId="{1D95F9CD-227C-43A1-B774-64E4096B0D2E}" destId="{1F6BD1B3-FAEF-499F-AF90-F67CB4E6D70A}" srcOrd="1" destOrd="0" parTransId="{7D87423F-5984-4083-80F1-43F7CAD3D5A2}" sibTransId="{70921E95-B3D8-4709-92A9-E5A69BE975CC}"/>
    <dgm:cxn modelId="{A47052E4-D2AB-4753-ABE2-3F39B517CB79}" srcId="{1D95F9CD-227C-43A1-B774-64E4096B0D2E}" destId="{2EE5CE18-D36A-4EB3-A41B-9AA390AC3BB3}" srcOrd="3" destOrd="0" parTransId="{697FAB71-8202-48D2-BF0D-F8B3152A5FF9}" sibTransId="{74D741C9-5A0E-4CC9-9466-D66D234DB2A9}"/>
    <dgm:cxn modelId="{40E70121-EA3A-485C-8B02-2B7681196C0F}" type="presParOf" srcId="{9658BE7D-3A8F-4524-B59F-D0DA70D583FD}" destId="{060D2FCC-3D17-44A8-B30B-0FFF5E8141E9}" srcOrd="0" destOrd="0" presId="urn:microsoft.com/office/officeart/2005/8/layout/default"/>
    <dgm:cxn modelId="{ECC38811-5170-4973-880C-DCD02172F2A9}" type="presParOf" srcId="{9658BE7D-3A8F-4524-B59F-D0DA70D583FD}" destId="{E729A392-D68E-48CC-910D-4C0B7B2C8101}" srcOrd="1" destOrd="0" presId="urn:microsoft.com/office/officeart/2005/8/layout/default"/>
    <dgm:cxn modelId="{72AA4490-9213-42F8-B558-D73F39ADED99}" type="presParOf" srcId="{9658BE7D-3A8F-4524-B59F-D0DA70D583FD}" destId="{6795BBA2-57CA-4B5A-9D01-1BEFEF148B8E}" srcOrd="2" destOrd="0" presId="urn:microsoft.com/office/officeart/2005/8/layout/default"/>
    <dgm:cxn modelId="{7880C3B5-9DD6-471E-9E66-0CF31F7BF240}" type="presParOf" srcId="{9658BE7D-3A8F-4524-B59F-D0DA70D583FD}" destId="{0A1CBD55-C996-47C7-AB9E-7A3D05B5702C}" srcOrd="3" destOrd="0" presId="urn:microsoft.com/office/officeart/2005/8/layout/default"/>
    <dgm:cxn modelId="{E4A019BF-9E50-4795-B7CF-22FB5007A4B2}" type="presParOf" srcId="{9658BE7D-3A8F-4524-B59F-D0DA70D583FD}" destId="{2C37A8BA-50AD-4EB7-B8EC-1E8F1EFBD98E}" srcOrd="4" destOrd="0" presId="urn:microsoft.com/office/officeart/2005/8/layout/default"/>
    <dgm:cxn modelId="{0CCF3634-E51C-417D-B781-F97AF9ECF87F}" type="presParOf" srcId="{9658BE7D-3A8F-4524-B59F-D0DA70D583FD}" destId="{56F368D3-DA77-42B8-B1CC-B98F24DF2155}" srcOrd="5" destOrd="0" presId="urn:microsoft.com/office/officeart/2005/8/layout/default"/>
    <dgm:cxn modelId="{D3A8F562-D232-4611-91AD-D2B6694E4FB7}" type="presParOf" srcId="{9658BE7D-3A8F-4524-B59F-D0DA70D583FD}" destId="{A707193F-F665-46AF-9304-48C367B21633}" srcOrd="6" destOrd="0" presId="urn:microsoft.com/office/officeart/2005/8/layout/default"/>
    <dgm:cxn modelId="{D5DFFE81-C059-48E9-B567-D0AFBF9B185B}" type="presParOf" srcId="{9658BE7D-3A8F-4524-B59F-D0DA70D583FD}" destId="{9873636D-C792-400A-999E-99B6F0E68AFD}" srcOrd="7" destOrd="0" presId="urn:microsoft.com/office/officeart/2005/8/layout/default"/>
    <dgm:cxn modelId="{9CF3FBF9-F680-4905-A048-EFB0D9F252AC}" type="presParOf" srcId="{9658BE7D-3A8F-4524-B59F-D0DA70D583FD}" destId="{5114B941-2B00-4D02-B83D-4CF70E9D62CA}" srcOrd="8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5098D3-35BA-49EC-AAC3-C0D8B67333B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BFAB2F-C2C1-4755-8EEA-73D78BF1E4C3}">
      <dgm:prSet phldrT="[Текст]" custT="1"/>
      <dgm:spPr/>
      <dgm:t>
        <a:bodyPr/>
        <a:lstStyle/>
        <a:p>
          <a:pPr algn="ctr"/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Приоритетное применение мер по предупреждению коррупции, обязательность раскрытия  сведений о реальном или потенциальном конфликте интересов</a:t>
          </a:r>
          <a:endParaRPr lang="ru-RU" sz="1400" dirty="0">
            <a:solidFill>
              <a:schemeClr val="accent2">
                <a:lumMod val="75000"/>
              </a:schemeClr>
            </a:solidFill>
          </a:endParaRPr>
        </a:p>
      </dgm:t>
    </dgm:pt>
    <dgm:pt modelId="{D55AA6F0-1777-458A-A48E-E3901C52DD30}" type="parTrans" cxnId="{035D3250-B820-4977-9733-CC2ED5D22FE4}">
      <dgm:prSet/>
      <dgm:spPr/>
      <dgm:t>
        <a:bodyPr/>
        <a:lstStyle/>
        <a:p>
          <a:endParaRPr lang="ru-RU"/>
        </a:p>
      </dgm:t>
    </dgm:pt>
    <dgm:pt modelId="{21A5AE18-6C7D-41BC-9C6B-2F07A1EEB63A}" type="sibTrans" cxnId="{035D3250-B820-4977-9733-CC2ED5D22FE4}">
      <dgm:prSet/>
      <dgm:spPr/>
      <dgm:t>
        <a:bodyPr/>
        <a:lstStyle/>
        <a:p>
          <a:endParaRPr lang="ru-RU"/>
        </a:p>
      </dgm:t>
    </dgm:pt>
    <dgm:pt modelId="{88392C36-FF24-4DE3-B928-8FFD9DEC08B0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Индивидуальное рассмотрение и оценка репутационных рисков для учреждения при выявлении каждого конфликта интересов и его урегулирование</a:t>
          </a:r>
          <a:endParaRPr lang="ru-RU" sz="1400" dirty="0">
            <a:solidFill>
              <a:schemeClr val="accent2">
                <a:lumMod val="75000"/>
              </a:schemeClr>
            </a:solidFill>
          </a:endParaRPr>
        </a:p>
      </dgm:t>
    </dgm:pt>
    <dgm:pt modelId="{CDF05ACD-E62E-425D-BB2D-BC6F1DB935F3}" type="parTrans" cxnId="{FAF911E9-5180-4C05-AA24-48ECE0BCD41E}">
      <dgm:prSet/>
      <dgm:spPr/>
      <dgm:t>
        <a:bodyPr/>
        <a:lstStyle/>
        <a:p>
          <a:endParaRPr lang="ru-RU"/>
        </a:p>
      </dgm:t>
    </dgm:pt>
    <dgm:pt modelId="{B1924961-C77A-4DE8-94BD-3173DE32BB37}" type="sibTrans" cxnId="{FAF911E9-5180-4C05-AA24-48ECE0BCD41E}">
      <dgm:prSet/>
      <dgm:spPr/>
      <dgm:t>
        <a:bodyPr/>
        <a:lstStyle/>
        <a:p>
          <a:endParaRPr lang="ru-RU"/>
        </a:p>
      </dgm:t>
    </dgm:pt>
    <dgm:pt modelId="{298CD397-7641-45F4-972A-402E93CCFA46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Конфиденциальность процесса раскрытия сведений о конфликте интересов и процесса его урегулирования</a:t>
          </a:r>
          <a:endParaRPr lang="ru-RU" sz="1400" dirty="0">
            <a:solidFill>
              <a:schemeClr val="accent2">
                <a:lumMod val="75000"/>
              </a:schemeClr>
            </a:solidFill>
          </a:endParaRPr>
        </a:p>
      </dgm:t>
    </dgm:pt>
    <dgm:pt modelId="{8CE42198-27FE-4B1A-B861-569430E18391}" type="parTrans" cxnId="{8BA2BE96-01AE-42C8-AE38-379A7003A11F}">
      <dgm:prSet/>
      <dgm:spPr/>
      <dgm:t>
        <a:bodyPr/>
        <a:lstStyle/>
        <a:p>
          <a:endParaRPr lang="ru-RU"/>
        </a:p>
      </dgm:t>
    </dgm:pt>
    <dgm:pt modelId="{D1ED50B3-817A-40BB-91DE-F1332E94A6A5}" type="sibTrans" cxnId="{8BA2BE96-01AE-42C8-AE38-379A7003A11F}">
      <dgm:prSet/>
      <dgm:spPr/>
      <dgm:t>
        <a:bodyPr/>
        <a:lstStyle/>
        <a:p>
          <a:endParaRPr lang="ru-RU"/>
        </a:p>
      </dgm:t>
    </dgm:pt>
    <dgm:pt modelId="{0A9E3BE8-3479-42AE-9EB0-931696DB5392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Соблюдение баланса интересов учреждения и работника при  урегулировании конфликта интересов</a:t>
          </a:r>
          <a:endParaRPr lang="ru-RU" sz="1400" dirty="0">
            <a:solidFill>
              <a:schemeClr val="accent2">
                <a:lumMod val="75000"/>
              </a:schemeClr>
            </a:solidFill>
          </a:endParaRPr>
        </a:p>
      </dgm:t>
    </dgm:pt>
    <dgm:pt modelId="{A167266F-E98D-49AB-BEF3-C5552A3D1A87}" type="parTrans" cxnId="{AA583FC5-5B6D-446A-A45B-2193EAD724E1}">
      <dgm:prSet/>
      <dgm:spPr/>
      <dgm:t>
        <a:bodyPr/>
        <a:lstStyle/>
        <a:p>
          <a:endParaRPr lang="ru-RU"/>
        </a:p>
      </dgm:t>
    </dgm:pt>
    <dgm:pt modelId="{75BC87C1-104A-4B0B-9FD4-6A27E716C4BD}" type="sibTrans" cxnId="{AA583FC5-5B6D-446A-A45B-2193EAD724E1}">
      <dgm:prSet/>
      <dgm:spPr/>
      <dgm:t>
        <a:bodyPr/>
        <a:lstStyle/>
        <a:p>
          <a:endParaRPr lang="ru-RU"/>
        </a:p>
      </dgm:t>
    </dgm:pt>
    <dgm:pt modelId="{07CEB501-7EEF-4F78-8886-A19845D845BB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Защита работника от преследования в связи с сообщением о конфликте интересов, который был своевременно раскрыт работником</a:t>
          </a:r>
          <a:endParaRPr lang="ru-RU" sz="1400" dirty="0">
            <a:solidFill>
              <a:schemeClr val="accent2">
                <a:lumMod val="75000"/>
              </a:schemeClr>
            </a:solidFill>
          </a:endParaRPr>
        </a:p>
      </dgm:t>
    </dgm:pt>
    <dgm:pt modelId="{DA2D3D61-4196-4501-9819-74B41F306501}" type="parTrans" cxnId="{6637B976-39F7-4AAE-8228-6F30B132114C}">
      <dgm:prSet/>
      <dgm:spPr/>
      <dgm:t>
        <a:bodyPr/>
        <a:lstStyle/>
        <a:p>
          <a:endParaRPr lang="ru-RU"/>
        </a:p>
      </dgm:t>
    </dgm:pt>
    <dgm:pt modelId="{7388505C-D503-407A-B55B-668066969D4B}" type="sibTrans" cxnId="{6637B976-39F7-4AAE-8228-6F30B132114C}">
      <dgm:prSet/>
      <dgm:spPr/>
      <dgm:t>
        <a:bodyPr/>
        <a:lstStyle/>
        <a:p>
          <a:endParaRPr lang="ru-RU"/>
        </a:p>
      </dgm:t>
    </dgm:pt>
    <dgm:pt modelId="{0B58D18B-57D1-4A81-BD87-9B01BFF12677}" type="pres">
      <dgm:prSet presAssocID="{8A5098D3-35BA-49EC-AAC3-C0D8B67333BD}" presName="diagram" presStyleCnt="0">
        <dgm:presLayoutVars>
          <dgm:dir/>
          <dgm:resizeHandles val="exact"/>
        </dgm:presLayoutVars>
      </dgm:prSet>
      <dgm:spPr/>
    </dgm:pt>
    <dgm:pt modelId="{34279565-6195-4164-80BF-6027E83DAF8E}" type="pres">
      <dgm:prSet presAssocID="{ECBFAB2F-C2C1-4755-8EEA-73D78BF1E4C3}" presName="node" presStyleLbl="node1" presStyleIdx="0" presStyleCnt="5" custScaleY="131380" custLinFactNeighborX="-1112" custLinFactNeighborY="4629">
        <dgm:presLayoutVars>
          <dgm:bulletEnabled val="1"/>
        </dgm:presLayoutVars>
      </dgm:prSet>
      <dgm:spPr/>
    </dgm:pt>
    <dgm:pt modelId="{BDBD3080-8F47-4911-B865-018229C22029}" type="pres">
      <dgm:prSet presAssocID="{21A5AE18-6C7D-41BC-9C6B-2F07A1EEB63A}" presName="sibTrans" presStyleCnt="0"/>
      <dgm:spPr/>
    </dgm:pt>
    <dgm:pt modelId="{D709C6AA-597E-42C6-8973-AF9A30855389}" type="pres">
      <dgm:prSet presAssocID="{88392C36-FF24-4DE3-B928-8FFD9DEC08B0}" presName="node" presStyleLbl="node1" presStyleIdx="1" presStyleCnt="5" custScaleY="1278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3807A-12AB-411B-BF5C-15C5CCDB7247}" type="pres">
      <dgm:prSet presAssocID="{B1924961-C77A-4DE8-94BD-3173DE32BB37}" presName="sibTrans" presStyleCnt="0"/>
      <dgm:spPr/>
    </dgm:pt>
    <dgm:pt modelId="{22A02693-4F2C-4275-9E77-400AFCF94619}" type="pres">
      <dgm:prSet presAssocID="{298CD397-7641-45F4-972A-402E93CCFA46}" presName="node" presStyleLbl="node1" presStyleIdx="2" presStyleCnt="5" custScaleY="1278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DD12C-EA1C-4C3F-834D-3906B87EEAE1}" type="pres">
      <dgm:prSet presAssocID="{D1ED50B3-817A-40BB-91DE-F1332E94A6A5}" presName="sibTrans" presStyleCnt="0"/>
      <dgm:spPr/>
    </dgm:pt>
    <dgm:pt modelId="{DEB36A6F-F0BE-4EB8-AC43-5A529809FF70}" type="pres">
      <dgm:prSet presAssocID="{0A9E3BE8-3479-42AE-9EB0-931696DB539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F5A0E5-11BB-4975-9654-38E318B08502}" type="pres">
      <dgm:prSet presAssocID="{75BC87C1-104A-4B0B-9FD4-6A27E716C4BD}" presName="sibTrans" presStyleCnt="0"/>
      <dgm:spPr/>
    </dgm:pt>
    <dgm:pt modelId="{8C17957D-4CCF-43D6-A6F2-DD36A49A2CA9}" type="pres">
      <dgm:prSet presAssocID="{07CEB501-7EEF-4F78-8886-A19845D845B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21DAC6-6954-410C-8231-5B6B713A17DB}" type="presOf" srcId="{88392C36-FF24-4DE3-B928-8FFD9DEC08B0}" destId="{D709C6AA-597E-42C6-8973-AF9A30855389}" srcOrd="0" destOrd="0" presId="urn:microsoft.com/office/officeart/2005/8/layout/default"/>
    <dgm:cxn modelId="{FAF911E9-5180-4C05-AA24-48ECE0BCD41E}" srcId="{8A5098D3-35BA-49EC-AAC3-C0D8B67333BD}" destId="{88392C36-FF24-4DE3-B928-8FFD9DEC08B0}" srcOrd="1" destOrd="0" parTransId="{CDF05ACD-E62E-425D-BB2D-BC6F1DB935F3}" sibTransId="{B1924961-C77A-4DE8-94BD-3173DE32BB37}"/>
    <dgm:cxn modelId="{9DDACC8D-A010-43E5-AD7A-3870F23A1641}" type="presOf" srcId="{07CEB501-7EEF-4F78-8886-A19845D845BB}" destId="{8C17957D-4CCF-43D6-A6F2-DD36A49A2CA9}" srcOrd="0" destOrd="0" presId="urn:microsoft.com/office/officeart/2005/8/layout/default"/>
    <dgm:cxn modelId="{2B72C147-D620-4D82-BAD2-402AC45E33E6}" type="presOf" srcId="{298CD397-7641-45F4-972A-402E93CCFA46}" destId="{22A02693-4F2C-4275-9E77-400AFCF94619}" srcOrd="0" destOrd="0" presId="urn:microsoft.com/office/officeart/2005/8/layout/default"/>
    <dgm:cxn modelId="{6637B976-39F7-4AAE-8228-6F30B132114C}" srcId="{8A5098D3-35BA-49EC-AAC3-C0D8B67333BD}" destId="{07CEB501-7EEF-4F78-8886-A19845D845BB}" srcOrd="4" destOrd="0" parTransId="{DA2D3D61-4196-4501-9819-74B41F306501}" sibTransId="{7388505C-D503-407A-B55B-668066969D4B}"/>
    <dgm:cxn modelId="{6C8074DC-7E38-4D78-9D4D-3A20BFE47E3C}" type="presOf" srcId="{8A5098D3-35BA-49EC-AAC3-C0D8B67333BD}" destId="{0B58D18B-57D1-4A81-BD87-9B01BFF12677}" srcOrd="0" destOrd="0" presId="urn:microsoft.com/office/officeart/2005/8/layout/default"/>
    <dgm:cxn modelId="{F0E8DBAC-DFBF-4DC3-B295-A093B8CD7059}" type="presOf" srcId="{0A9E3BE8-3479-42AE-9EB0-931696DB5392}" destId="{DEB36A6F-F0BE-4EB8-AC43-5A529809FF70}" srcOrd="0" destOrd="0" presId="urn:microsoft.com/office/officeart/2005/8/layout/default"/>
    <dgm:cxn modelId="{8E666137-1BD1-4AAB-80FC-FB0CC7434DB4}" type="presOf" srcId="{ECBFAB2F-C2C1-4755-8EEA-73D78BF1E4C3}" destId="{34279565-6195-4164-80BF-6027E83DAF8E}" srcOrd="0" destOrd="0" presId="urn:microsoft.com/office/officeart/2005/8/layout/default"/>
    <dgm:cxn modelId="{AA583FC5-5B6D-446A-A45B-2193EAD724E1}" srcId="{8A5098D3-35BA-49EC-AAC3-C0D8B67333BD}" destId="{0A9E3BE8-3479-42AE-9EB0-931696DB5392}" srcOrd="3" destOrd="0" parTransId="{A167266F-E98D-49AB-BEF3-C5552A3D1A87}" sibTransId="{75BC87C1-104A-4B0B-9FD4-6A27E716C4BD}"/>
    <dgm:cxn modelId="{8BA2BE96-01AE-42C8-AE38-379A7003A11F}" srcId="{8A5098D3-35BA-49EC-AAC3-C0D8B67333BD}" destId="{298CD397-7641-45F4-972A-402E93CCFA46}" srcOrd="2" destOrd="0" parTransId="{8CE42198-27FE-4B1A-B861-569430E18391}" sibTransId="{D1ED50B3-817A-40BB-91DE-F1332E94A6A5}"/>
    <dgm:cxn modelId="{035D3250-B820-4977-9733-CC2ED5D22FE4}" srcId="{8A5098D3-35BA-49EC-AAC3-C0D8B67333BD}" destId="{ECBFAB2F-C2C1-4755-8EEA-73D78BF1E4C3}" srcOrd="0" destOrd="0" parTransId="{D55AA6F0-1777-458A-A48E-E3901C52DD30}" sibTransId="{21A5AE18-6C7D-41BC-9C6B-2F07A1EEB63A}"/>
    <dgm:cxn modelId="{9BB492B2-B049-4D61-B5DB-C14EC63ECB65}" type="presParOf" srcId="{0B58D18B-57D1-4A81-BD87-9B01BFF12677}" destId="{34279565-6195-4164-80BF-6027E83DAF8E}" srcOrd="0" destOrd="0" presId="urn:microsoft.com/office/officeart/2005/8/layout/default"/>
    <dgm:cxn modelId="{8E982C2D-8827-4AC5-80F6-0A84CA6085EF}" type="presParOf" srcId="{0B58D18B-57D1-4A81-BD87-9B01BFF12677}" destId="{BDBD3080-8F47-4911-B865-018229C22029}" srcOrd="1" destOrd="0" presId="urn:microsoft.com/office/officeart/2005/8/layout/default"/>
    <dgm:cxn modelId="{A5B5E0E5-6012-4EE3-831F-60676F6EE596}" type="presParOf" srcId="{0B58D18B-57D1-4A81-BD87-9B01BFF12677}" destId="{D709C6AA-597E-42C6-8973-AF9A30855389}" srcOrd="2" destOrd="0" presId="urn:microsoft.com/office/officeart/2005/8/layout/default"/>
    <dgm:cxn modelId="{6CB30117-0A44-48C2-B1B3-825B5D6EF095}" type="presParOf" srcId="{0B58D18B-57D1-4A81-BD87-9B01BFF12677}" destId="{3473807A-12AB-411B-BF5C-15C5CCDB7247}" srcOrd="3" destOrd="0" presId="urn:microsoft.com/office/officeart/2005/8/layout/default"/>
    <dgm:cxn modelId="{061629D7-7DFE-4DCD-B5E7-95413494F056}" type="presParOf" srcId="{0B58D18B-57D1-4A81-BD87-9B01BFF12677}" destId="{22A02693-4F2C-4275-9E77-400AFCF94619}" srcOrd="4" destOrd="0" presId="urn:microsoft.com/office/officeart/2005/8/layout/default"/>
    <dgm:cxn modelId="{BFBAE477-99BF-45F3-B3E0-B19058A466F6}" type="presParOf" srcId="{0B58D18B-57D1-4A81-BD87-9B01BFF12677}" destId="{C29DD12C-EA1C-4C3F-834D-3906B87EEAE1}" srcOrd="5" destOrd="0" presId="urn:microsoft.com/office/officeart/2005/8/layout/default"/>
    <dgm:cxn modelId="{7001EC5A-AFA1-4627-B226-158CF03EA57C}" type="presParOf" srcId="{0B58D18B-57D1-4A81-BD87-9B01BFF12677}" destId="{DEB36A6F-F0BE-4EB8-AC43-5A529809FF70}" srcOrd="6" destOrd="0" presId="urn:microsoft.com/office/officeart/2005/8/layout/default"/>
    <dgm:cxn modelId="{79CC1C40-6B54-4AB1-BD18-343A6F80EA0D}" type="presParOf" srcId="{0B58D18B-57D1-4A81-BD87-9B01BFF12677}" destId="{A7F5A0E5-11BB-4975-9654-38E318B08502}" srcOrd="7" destOrd="0" presId="urn:microsoft.com/office/officeart/2005/8/layout/default"/>
    <dgm:cxn modelId="{3B3A1D4A-3D0F-4840-B64A-17D7061A00C6}" type="presParOf" srcId="{0B58D18B-57D1-4A81-BD87-9B01BFF12677}" destId="{8C17957D-4CCF-43D6-A6F2-DD36A49A2CA9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5445C8-0815-4906-9F6A-913A4ED8F8EC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CC72AF-7B25-4126-BCB6-F32494AB9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445C8-0815-4906-9F6A-913A4ED8F8EC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C72AF-7B25-4126-BCB6-F32494AB9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445C8-0815-4906-9F6A-913A4ED8F8EC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C72AF-7B25-4126-BCB6-F32494AB9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445C8-0815-4906-9F6A-913A4ED8F8EC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C72AF-7B25-4126-BCB6-F32494AB9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445C8-0815-4906-9F6A-913A4ED8F8EC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C72AF-7B25-4126-BCB6-F32494AB9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445C8-0815-4906-9F6A-913A4ED8F8EC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C72AF-7B25-4126-BCB6-F32494AB9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445C8-0815-4906-9F6A-913A4ED8F8EC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C72AF-7B25-4126-BCB6-F32494AB9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445C8-0815-4906-9F6A-913A4ED8F8EC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C72AF-7B25-4126-BCB6-F32494AB9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445C8-0815-4906-9F6A-913A4ED8F8EC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C72AF-7B25-4126-BCB6-F32494AB9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15445C8-0815-4906-9F6A-913A4ED8F8EC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C72AF-7B25-4126-BCB6-F32494AB9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5445C8-0815-4906-9F6A-913A4ED8F8EC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CC72AF-7B25-4126-BCB6-F32494AB9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5445C8-0815-4906-9F6A-913A4ED8F8EC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CC72AF-7B25-4126-BCB6-F32494AB9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tja\Desktop\slide-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429683" cy="6313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8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ОСНОВНЫЕ ПРИНЦИПЫ УПРАВЛЕНИЯ ПРЕДОТВРАЩЕНИЕМ И УРЕГУЛИРОВАНИЕМ КОНФЛИКТА ИНТЕРЕСОВ</a:t>
            </a:r>
            <a:endParaRPr lang="ru-RU" sz="18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u="sng" dirty="0" smtClean="0">
                <a:solidFill>
                  <a:schemeClr val="accent1">
                    <a:lumMod val="75000"/>
                  </a:schemeClr>
                </a:solidFill>
              </a:rPr>
              <a:t>Работники при выполнении своих должностных обязанностей должны: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соблюдать интересы учреждения, прежде всего в отношении целей его деятельности;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при принятии решений по деловым вопросам и выполнении своих трудовых обязанностей руководствоваться интересами учреждения – без учета своих личных интересов, интересов своих родственников и друзей;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избегать ситуаций и обстоятельств, которые могут привести  к конфликту интересов;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раскрывать возникший (реальный) или потенциальный конфликт интересов;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содействовать урегулированию возникшего конфликта интересов;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сообщать руководителю о возникновении личной заинтересованности  при исполнении должностных обязанностей, которая может привести к конфликту интересов;</a:t>
            </a:r>
          </a:p>
          <a:p>
            <a:pPr>
              <a:buFontTx/>
              <a:buChar char="-"/>
            </a:pPr>
            <a:r>
              <a:rPr lang="ru-RU" sz="1600" smtClean="0">
                <a:solidFill>
                  <a:schemeClr val="accent1">
                    <a:lumMod val="75000"/>
                  </a:schemeClr>
                </a:solidFill>
              </a:rPr>
              <a:t>отказ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от выгоды, явившейся причиной возникновения </a:t>
            </a:r>
            <a:r>
              <a:rPr lang="ru-RU" sz="1600" smtClean="0">
                <a:solidFill>
                  <a:schemeClr val="accent1">
                    <a:lumMod val="75000"/>
                  </a:schemeClr>
                </a:solidFill>
              </a:rPr>
              <a:t>конфликта интересов.     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1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ОБЯЗАННОСТИ РАБОТНИКОВ В СВЯЗИ С РАСКРЫТИЕМ И УРЕГУЛИРОВАНИЕМ КОНФЛИКТА ИНТЕРЕСОВ</a:t>
            </a:r>
            <a:endParaRPr lang="ru-RU" sz="18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atja\Desktop\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85728"/>
            <a:ext cx="8167718" cy="60007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48" y="571480"/>
            <a:ext cx="7858180" cy="55007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личной заинтересованностью </a:t>
            </a:r>
            <a:r>
              <a:rPr lang="ru-RU" dirty="0" smtClean="0"/>
              <a:t>понимается  возможность </a:t>
            </a:r>
            <a:r>
              <a:rPr lang="ru-RU" dirty="0"/>
              <a:t>получения доходов в виде денег, иного </a:t>
            </a:r>
            <a:r>
              <a:rPr lang="ru-RU" dirty="0" smtClean="0"/>
              <a:t>имущества</a:t>
            </a:r>
            <a:r>
              <a:rPr lang="ru-RU" dirty="0"/>
              <a:t>, в том числе имущественных прав, услуг имущественного характера или каких-либо </a:t>
            </a:r>
            <a:r>
              <a:rPr lang="ru-RU" dirty="0" smtClean="0"/>
              <a:t>выгод/преимуществ </a:t>
            </a:r>
            <a:r>
              <a:rPr lang="ru-RU" dirty="0"/>
              <a:t>как непосредственно самим </a:t>
            </a:r>
            <a:r>
              <a:rPr lang="ru-RU" dirty="0" smtClean="0"/>
              <a:t>работником, </a:t>
            </a:r>
            <a:r>
              <a:rPr lang="ru-RU" dirty="0"/>
              <a:t>так и состоящими с ним в близком родстве или </a:t>
            </a:r>
            <a:r>
              <a:rPr lang="ru-RU" dirty="0" smtClean="0"/>
              <a:t>свойстве </a:t>
            </a:r>
            <a:r>
              <a:rPr lang="ru-RU" dirty="0"/>
              <a:t>лицами, а также лицами, с которыми </a:t>
            </a:r>
            <a:r>
              <a:rPr lang="ru-RU" dirty="0" smtClean="0"/>
              <a:t>работник </a:t>
            </a:r>
            <a:r>
              <a:rPr lang="ru-RU" dirty="0"/>
              <a:t>либо его родственники связаны имущественными, </a:t>
            </a:r>
            <a:r>
              <a:rPr lang="ru-RU" dirty="0" smtClean="0"/>
              <a:t>корпоративными </a:t>
            </a:r>
            <a:r>
              <a:rPr lang="ru-RU" dirty="0"/>
              <a:t>или иными близкими отношениями (друзья, знакомые, </a:t>
            </a:r>
            <a:r>
              <a:rPr lang="ru-RU" dirty="0" smtClean="0"/>
              <a:t>бывшие).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9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УСЛОВИЯ, СПОСОБСТВУЮЩИЕ ВОЗНИКНОВЕНИЮ КОНФЛИКТА ИНТЕРЕСОВ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atja\Desktop\slayd3jpg-2020-02-10-061554ltf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                                    </a:t>
            </a:r>
            <a:r>
              <a:rPr lang="ru-RU" sz="18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Работники должны:</a:t>
            </a:r>
            <a:endParaRPr lang="ru-RU" sz="18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endParaRPr lang="ru-RU" sz="1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Без всяких оговорок осознавать , что занимаемая ими должность – это ответственный пост, который обязывает их действовать в интересах населения.</a:t>
            </a:r>
          </a:p>
          <a:p>
            <a:pPr>
              <a:buFontTx/>
              <a:buChar char="-"/>
            </a:pP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Честно исполнять свои должностные обязанности, а также быть лояльными по отношению к работодателю и выполнять поручаемые задания добросовестно и в соответствии с законом.</a:t>
            </a:r>
          </a:p>
          <a:p>
            <a:pPr>
              <a:buFontTx/>
              <a:buChar char="-"/>
            </a:pP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Честно и беспристрастно выполнять свою работу.</a:t>
            </a:r>
          </a:p>
          <a:p>
            <a:pPr>
              <a:buFontTx/>
              <a:buChar char="-"/>
            </a:pPr>
            <a:endParaRPr lang="ru-RU" sz="1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ОСНОВЫ КОДЕКСА ЭТИКИ СЛУЖЕБНОГО ПОВЕДЕНИЯ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                        </a:t>
            </a:r>
            <a:r>
              <a:rPr lang="ru-RU" sz="18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Работники не должны:          </a:t>
            </a:r>
            <a:endParaRPr lang="ru-RU" sz="1800" u="sng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ОСНОВЫ КОДЕКСА ЭТИКИ СЛУЖЕБНОГО ПОВЕДЕНИЯ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071678"/>
            <a:ext cx="78581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Незаконно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оказывать кому-либо поддержку или наносить ущерб, а также злоупотреблять данной им властью в той или иной форме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FontTx/>
              <a:buChar char="-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Прямо или косвенно требовать, брать обещания или принимать какие-либо подарки или другие поощрения, связанные с их служебными функциями или исполнением их должностных обязанностей, а также влияющие на их решения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b80a1be77d982cabbb4d212de9db0c8a.jpe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214438" y="285750"/>
            <a:ext cx="7929562" cy="588327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ОСНОВНЫЕ СПОСОБЫ ПРЕДОТВРАЩЕНИЯ И УРЕГУЛИРОВАНИЯ КОНФЛИКТА ИНТЕРЕСОВ</a:t>
            </a:r>
            <a:endParaRPr lang="ru-RU" sz="2800" dirty="0"/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1071538" y="1643050"/>
            <a:ext cx="7215238" cy="92869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Изменение должностного или служебного положения,  вплоть до отстранения от исполнения должностных обязанностей</a:t>
            </a:r>
            <a:endParaRPr lang="ru-RU" sz="1600" dirty="0"/>
          </a:p>
        </p:txBody>
      </p:sp>
      <p:sp>
        <p:nvSpPr>
          <p:cNvPr id="8" name="Прямоугольник с двумя скругленными соседними углами 7"/>
          <p:cNvSpPr/>
          <p:nvPr/>
        </p:nvSpPr>
        <p:spPr>
          <a:xfrm>
            <a:off x="1071538" y="2786058"/>
            <a:ext cx="7215238" cy="92869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Отказ от выгоды, явившейся причиной возникновения конфликта интересов</a:t>
            </a:r>
            <a:endParaRPr lang="ru-RU" sz="1600" dirty="0"/>
          </a:p>
        </p:txBody>
      </p:sp>
      <p:sp>
        <p:nvSpPr>
          <p:cNvPr id="9" name="Прямоугольник с двумя скругленными соседними углами 8"/>
          <p:cNvSpPr/>
          <p:nvPr/>
        </p:nvSpPr>
        <p:spPr>
          <a:xfrm>
            <a:off x="1071538" y="4071942"/>
            <a:ext cx="7286676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Отвод (самоотвод) служащего в установленном законодательством случаях и порядке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183</TotalTime>
  <Words>470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Слайд 2</vt:lpstr>
      <vt:lpstr>Слайд 3</vt:lpstr>
      <vt:lpstr>УСЛОВИЯ, СПОСОБСТВУЮЩИЕ ВОЗНИКНОВЕНИЮ КОНФЛИКТА ИНТЕРЕСОВ</vt:lpstr>
      <vt:lpstr>Слайд 5</vt:lpstr>
      <vt:lpstr>ОСНОВЫ КОДЕКСА ЭТИКИ СЛУЖЕБНОГО ПОВЕДЕНИЯ</vt:lpstr>
      <vt:lpstr>ОСНОВЫ КОДЕКСА ЭТИКИ СЛУЖЕБНОГО ПОВЕДЕНИЯ</vt:lpstr>
      <vt:lpstr>Слайд 8</vt:lpstr>
      <vt:lpstr>ОСНОВНЫЕ СПОСОБЫ ПРЕДОТВРАЩЕНИЯ И УРЕГУЛИРОВАНИЯ КОНФЛИКТА ИНТЕРЕСОВ</vt:lpstr>
      <vt:lpstr>ОСНОВНЫЕ ПРИНЦИПЫ УПРАВЛЕНИЯ ПРЕДОТВРАЩЕНИЕМ И УРЕГУЛИРОВАНИЕМ КОНФЛИКТА ИНТЕРЕСОВ</vt:lpstr>
      <vt:lpstr>ОБЯЗАННОСТИ РАБОТНИКОВ В СВЯЗИ С РАСКРЫТИЕМ И УРЕГУЛИРОВАНИЕМ КОНФЛИКТА ИНТЕРЕСОВ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Katja</dc:creator>
  <cp:lastModifiedBy>Katja</cp:lastModifiedBy>
  <cp:revision>21</cp:revision>
  <dcterms:created xsi:type="dcterms:W3CDTF">2021-03-25T11:50:43Z</dcterms:created>
  <dcterms:modified xsi:type="dcterms:W3CDTF">2021-03-29T06:51:00Z</dcterms:modified>
</cp:coreProperties>
</file>