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CE14-BB09-41C4-A561-33553327B79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1A7-E09C-41D6-8EFB-0C4F02114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CE14-BB09-41C4-A561-33553327B79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1A7-E09C-41D6-8EFB-0C4F02114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CE14-BB09-41C4-A561-33553327B79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1A7-E09C-41D6-8EFB-0C4F02114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CE14-BB09-41C4-A561-33553327B79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1A7-E09C-41D6-8EFB-0C4F02114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CE14-BB09-41C4-A561-33553327B79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1A7-E09C-41D6-8EFB-0C4F02114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CE14-BB09-41C4-A561-33553327B79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1A7-E09C-41D6-8EFB-0C4F02114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CE14-BB09-41C4-A561-33553327B79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1A7-E09C-41D6-8EFB-0C4F02114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CE14-BB09-41C4-A561-33553327B79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1A7-E09C-41D6-8EFB-0C4F02114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CE14-BB09-41C4-A561-33553327B79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1A7-E09C-41D6-8EFB-0C4F02114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CE14-BB09-41C4-A561-33553327B79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1A7-E09C-41D6-8EFB-0C4F02114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CE14-BB09-41C4-A561-33553327B79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1A7-E09C-41D6-8EFB-0C4F02114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CE14-BB09-41C4-A561-33553327B79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A1A7-E09C-41D6-8EFB-0C4F02114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tja\Desktop\e65aae0120157107951ba6a3593e4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28652"/>
            <a:ext cx="9753600" cy="728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ТРУДОВОЙ 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КОДЕКС РОССИЙСКОЙ ФЕДЕРАЦИИ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РАБОТНИК ОБЯЗАН:</a:t>
            </a:r>
            <a:endPara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7158" y="1571612"/>
            <a:ext cx="857256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Уведомлять работодателя и органы прокуратуры или другие государственные органы об обращении к нему любых лиц в целях склонения к совершению коррупционных правонарушений 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500034" y="2571744"/>
            <a:ext cx="82868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Принимать меры по недопущению любой возможности возникновения конфликта интересов и урегулированию возникшего конфликта интересов 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71472" y="3786190"/>
            <a:ext cx="821537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Уведомлять работодателя и своего непосредственного начальника о возникшем конфликте интересов или о возможности его возникновения, как только ему станет об этом известно, в письменной форме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500034" y="5143512"/>
            <a:ext cx="835824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Уведомлять работодателя о получении работником подарка в случае, если его стоимость превышает 3 тыс. руб., передавать его в организацию с сохранением возможности выкупа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ТРУДОВОЙ КОДЕКС РОССИЙСКОЙ ФЕДЕРАЦИИ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  На все организации на территории Российской Федерации распространяются требования статьи 13.3 Федерального закона «О противодействии коррупции» № 273-ФЗ от 25.12.2008 года, предусматривающие следующие требования:</a:t>
            </a:r>
          </a:p>
          <a:p>
            <a:pPr>
              <a:buNone/>
            </a:pPr>
            <a:r>
              <a:rPr lang="ru-RU" sz="2000" dirty="0" smtClean="0"/>
              <a:t>      - назначение лиц, </a:t>
            </a:r>
            <a:r>
              <a:rPr lang="ru-RU" sz="2000" dirty="0" smtClean="0"/>
              <a:t>ответственных </a:t>
            </a:r>
            <a:r>
              <a:rPr lang="ru-RU" sz="2000" dirty="0" smtClean="0"/>
              <a:t>за противодействие коррупционных и иных правонарушений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- разработку необходимых документов в сфере противодействия коррупции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-</a:t>
            </a:r>
            <a:r>
              <a:rPr lang="ru-RU" sz="2000" dirty="0" smtClean="0"/>
              <a:t> </a:t>
            </a:r>
            <a:r>
              <a:rPr lang="ru-RU" sz="2000" dirty="0" smtClean="0"/>
              <a:t>предотвращение и урегулирование конфликта интересов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- проведение профилактических мероприятий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</a:t>
            </a:r>
            <a:r>
              <a:rPr lang="ru-RU" sz="2400" dirty="0" smtClean="0">
                <a:solidFill>
                  <a:srgbClr val="C00000"/>
                </a:solidFill>
              </a:rPr>
              <a:t>Неисполнение вышеуказанных требований является основанием для привлечения виновных лиц к дисциплинарной, а в ряде случаев и к административной ответственности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АДМИНИСТРАТИВНАЯ ОТВЕТСТВЕННОСТЬ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</a:t>
            </a:r>
            <a:r>
              <a:rPr lang="ru-RU" sz="2400" dirty="0" smtClean="0"/>
              <a:t>За совершение коррупционных правонарушений или создание условий для их совершения, Федеральным законом «О противодействии коррупции» предусмотрена возможность применения к юридическим лицам мер ответственности. Юридическому лицу грозит штраф. Размер зависит от суммы денежных средств  незаконно переданных или предложенных от имени юридического лица, но не менее одного миллиона рублей.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C00000"/>
                </a:solidFill>
              </a:rPr>
              <a:t>Полномочиями по возбуждению дел об административных правонарушениях наделены органы прокуратуры Российской Федерации.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АДМИНИСТРАТИВНАЯ ОТВЕТСТВЕННОСТЬ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Уголовная ответственность применяется в судебном порядке к лицу, виновному в совершении преступления. Нормативным актом, устанавливающим уголовную ответственность, является Уголовный кодекс Российской Федерации.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К преступлениям, связанным с коррупционными, относятся любые общественно опасные деяния, совершенные в соучастии с лицами, которые могут быть признаны виновными в совершении коррупционных преступлений, содержащие признаки состава преступлений, предусмотренных УК РФ.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Уголовное законодательство предусматривает множество возможных различных наказаний за совершенные преступные деяния, от обязательных работ до лишения свободы на определенный срок. 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ГРАЖДАНСКО-ПРАВОВАЯ 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ОТВЕТСТВЕННОСТЬ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C00000"/>
                </a:solidFill>
              </a:rPr>
              <a:t>Гражданско-правовая ответственность </a:t>
            </a:r>
            <a:r>
              <a:rPr lang="ru-RU" sz="2000" dirty="0" smtClean="0"/>
              <a:t>заключается в применении к правонарушителю в интересах другого лица либо государства установленных законом или договором мер воздействия, влекущих для него отрицательные, экономически невыгодные последствия имущественного характера – возмещение убытков, уплату неустойки (штрафа, пени), возмещение вреда.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К гражданским коррупционным правонарушениям относятся обладающие признаками коррупции и не являющиеся преступлениями нарушения правил дарения, а также нарушения порядка предоставления услуг, предусмотренных </a:t>
            </a:r>
            <a:r>
              <a:rPr lang="ru-RU" sz="2000" dirty="0" smtClean="0"/>
              <a:t>Г</a:t>
            </a:r>
            <a:r>
              <a:rPr lang="ru-RU" sz="2000" dirty="0" smtClean="0"/>
              <a:t>ражданским кодексом Российской Федерации.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ГОСУДАРСТВО - ГЛАВНЫЙ СУБЪЕКТ АТИКОРРУПЦИОННОЙ ПОЛИТИКИ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     </a:t>
            </a:r>
            <a:r>
              <a:rPr lang="ru-RU" sz="2000" dirty="0" smtClean="0"/>
              <a:t>Важнейшей </a:t>
            </a:r>
            <a:r>
              <a:rPr lang="ru-RU" sz="2000" dirty="0" smtClean="0"/>
              <a:t>задачей государства в наше время является противодействие коррупции. От ее решения зависит возможность дальнейшего экономического развития, возможность сохранения страны как независимого экономического и политического субъекта.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 smtClean="0"/>
              <a:t>      </a:t>
            </a:r>
            <a:r>
              <a:rPr lang="ru-RU" sz="2000" dirty="0" smtClean="0"/>
              <a:t>Также для решения задачи противодействия коррупции в России должна быть организована сплоченная, целенаправленная деятельность власти и общества</a:t>
            </a:r>
            <a:r>
              <a:rPr lang="ru-RU" sz="2000" dirty="0" smtClean="0"/>
              <a:t>. На государстве лежит ответственность за принятие правовых норм.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   Государство является главным субъектом </a:t>
            </a:r>
            <a:r>
              <a:rPr lang="ru-RU" sz="2000" dirty="0" err="1" smtClean="0"/>
              <a:t>антикоррупционной</a:t>
            </a:r>
            <a:r>
              <a:rPr lang="ru-RU" sz="2000" dirty="0" smtClean="0"/>
              <a:t> политики, обладающим наибольшими ресурсами для противодействия коррупции по сравнению с другими его субъектами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288" y="5714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ja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ja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ja\Desktop\slid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800105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НЕСОВЕРШЕНСТВО ЗАКОНОДАТЕЛЬСТВА В ОБЛАСТИ ПРОТИВОДЕЙСТВИЯ КОРРУПЦИИ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                                  </a:t>
            </a:r>
            <a:r>
              <a:rPr lang="ru-RU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Основные проблемы:</a:t>
            </a:r>
          </a:p>
          <a:p>
            <a:pPr>
              <a:buNone/>
            </a:pPr>
            <a:endParaRPr lang="ru-RU" sz="1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000240"/>
            <a:ext cx="7929618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Наличие в НПА возможностей для коррупционного поведения </a:t>
            </a:r>
            <a:r>
              <a:rPr lang="ru-RU" dirty="0" err="1" smtClean="0"/>
              <a:t>гос</a:t>
            </a:r>
            <a:r>
              <a:rPr lang="ru-RU" dirty="0" smtClean="0"/>
              <a:t>. служащего и коррупционных факторов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928934"/>
            <a:ext cx="7929618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Низкое качество проведения антикоррупционных экспертиз в разных ведомствах и на разных уровнях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929066"/>
            <a:ext cx="7929618" cy="785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Слабый контроль и оценка эффективности деятельности </a:t>
            </a:r>
            <a:r>
              <a:rPr lang="ru-RU" dirty="0" err="1" smtClean="0"/>
              <a:t>гос</a:t>
            </a:r>
            <a:r>
              <a:rPr lang="ru-RU" dirty="0" smtClean="0"/>
              <a:t>. служащего или полное отсутствие такого контроля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000636"/>
            <a:ext cx="7929618" cy="785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Широкий, но при этом малоэффективный спектр уголовный наказаний, предусмотренный санкцией ст. УК РФ за коррупционные преступления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УГОЛОВНЫЙ КОДЕКС РОССИЙСКОЙ ФЕДЕРАЦИИ</a:t>
            </a:r>
            <a:endParaRPr lang="ru-RU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правонарушениям, обладающим коррупционными признаками, относятся следующие умышленные деяния, предусмотренные Уголовным Кодексом Российской Федерации: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28662" y="2285992"/>
            <a:ext cx="75009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мошенничество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28662" y="2786058"/>
            <a:ext cx="75724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присвоение или растрата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57224" y="3357562"/>
            <a:ext cx="76438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коммерческий подкуп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57224" y="3929066"/>
            <a:ext cx="77153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злоупотребление должностными полномочиями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857224" y="4572008"/>
            <a:ext cx="77153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нецелевое расходование бюджетных средств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57224" y="5214950"/>
            <a:ext cx="764386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нецелевое расходование средств государственных внебюджетных фондов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УГОЛОВНЫЙ 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КОДЕКС РОССИЙСКОЙ ФЕДЕРАЦИИ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14348" y="1142984"/>
            <a:ext cx="7858180" cy="571504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внесение в единые государственные реестры заведомо недостоверных сведений 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14348" y="1785926"/>
            <a:ext cx="785818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превышение должностных полномочий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42910" y="2285992"/>
            <a:ext cx="792961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незаконное участие в предпринимательской деятельности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14348" y="2857496"/>
            <a:ext cx="778674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получение и дача взятки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14348" y="3357562"/>
            <a:ext cx="778674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посредничество во взяточничестве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14348" y="3929066"/>
            <a:ext cx="785818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служебный подлог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14348" y="4429132"/>
            <a:ext cx="785818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провокация взятки либо коммерческого подкупа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14348" y="5000636"/>
            <a:ext cx="785818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подкуп или принуждение к даче показаний или уклонение от дачи показаний либо к неправильному переводу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8259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ТРУДОВОЙ КОДЕКС 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РОССИЙСКОЙ ФЕДЕРАЦИИ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РАБОТНИКУ ЗАПРЕЩАЕТСЯ: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1428736"/>
            <a:ext cx="8715436" cy="25717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Получать в связи с исполнением трудовых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вознаграждения), кроме случаев получения подарков в связи с протокольными мероприятиями, служебными командировками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28596" y="4143380"/>
            <a:ext cx="8429684" cy="24288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Осуществлять трудовую деятельность в случае близкого родства или свойства с работником организации, если осуществление трудовой деятельности связано с непосредственной подчиненностью или подконтрольностью одного из них другому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180</TotalTime>
  <Words>748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ГОСУДАРСТВО - ГЛАВНЫЙ СУБЪЕКТ АТИКОРРУПЦИОННОЙ ПОЛИТИКИ</vt:lpstr>
      <vt:lpstr>Слайд 3</vt:lpstr>
      <vt:lpstr>Слайд 4</vt:lpstr>
      <vt:lpstr>Слайд 5</vt:lpstr>
      <vt:lpstr>НЕСОВЕРШЕНСТВО ЗАКОНОДАТЕЛЬСТВА В ОБЛАСТИ ПРОТИВОДЕЙСТВИЯ КОРРУПЦИИ</vt:lpstr>
      <vt:lpstr>УГОЛОВНЫЙ КОДЕКС РОССИЙСКОЙ ФЕДЕРАЦИИ</vt:lpstr>
      <vt:lpstr>УГОЛОВНЫЙ КОДЕКС РОССИЙСКОЙ ФЕДЕРАЦИИ</vt:lpstr>
      <vt:lpstr>ТРУДОВОЙ КОДЕКС РОССИЙСКОЙ ФЕДЕРАЦИИ</vt:lpstr>
      <vt:lpstr>ТРУДОВОЙ КОДЕКС РОССИЙСКОЙ ФЕДЕРАЦИИ</vt:lpstr>
      <vt:lpstr>ТРУДОВОЙ КОДЕКС РОССИЙСКОЙ ФЕДЕРАЦИИ</vt:lpstr>
      <vt:lpstr>АДМИНИСТРАТИВНАЯ ОТВЕТСТВЕННОСТЬ</vt:lpstr>
      <vt:lpstr>АДМИНИСТРАТИВНАЯ ОТВЕТСТВЕННОСТЬ</vt:lpstr>
      <vt:lpstr>ГРАЖДАНСКО-ПРАВОВАЯ ОТВЕТСТВЕННОСТЬ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Katja</dc:creator>
  <cp:lastModifiedBy>Katja</cp:lastModifiedBy>
  <cp:revision>19</cp:revision>
  <dcterms:created xsi:type="dcterms:W3CDTF">2021-04-01T07:49:31Z</dcterms:created>
  <dcterms:modified xsi:type="dcterms:W3CDTF">2021-04-01T11:49:25Z</dcterms:modified>
</cp:coreProperties>
</file>